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_______________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bg-BG" sz="18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Площ</a:t>
            </a:r>
            <a:r>
              <a:rPr lang="en-US" sz="18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 </a:t>
            </a:r>
            <a:r>
              <a:rPr lang="bg-BG" sz="1800" b="0" i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</a:rPr>
              <a:t>на регионите в Словения(кв.км)</a:t>
            </a:r>
            <a:endParaRPr lang="en-US">
              <a:solidFill>
                <a:schemeClr val="tx1">
                  <a:lumMod val="65000"/>
                  <a:lumOff val="35000"/>
                </a:schemeClr>
              </a:solidFill>
              <a:effectLst/>
            </a:endParaRP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'2'!$C$1</c:f>
              <c:strCache>
                <c:ptCount val="1"/>
                <c:pt idx="0">
                  <c:v>Площ</c:v>
                </c:pt>
              </c:strCache>
            </c:strRef>
          </c:tx>
          <c:invertIfNegative val="0"/>
          <c:dLbls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'2'!$A$2:$A$13</c:f>
              <c:strCache>
                <c:ptCount val="12"/>
                <c:pt idx="0">
                  <c:v>Засавски регион</c:v>
                </c:pt>
                <c:pt idx="1">
                  <c:v>Споднепосавски регион</c:v>
                </c:pt>
                <c:pt idx="2">
                  <c:v>Корошки регион</c:v>
                </c:pt>
                <c:pt idx="3">
                  <c:v>Обално-крашка</c:v>
                </c:pt>
                <c:pt idx="4">
                  <c:v>Помурски регион</c:v>
                </c:pt>
                <c:pt idx="5">
                  <c:v>Нотранско-крашка</c:v>
                </c:pt>
                <c:pt idx="6">
                  <c:v>Горенски регион</c:v>
                </c:pt>
                <c:pt idx="7">
                  <c:v>Подравски регион</c:v>
                </c:pt>
                <c:pt idx="8">
                  <c:v>Горишки регион</c:v>
                </c:pt>
                <c:pt idx="9">
                  <c:v>Савински регион</c:v>
                </c:pt>
                <c:pt idx="10">
                  <c:v>Средна Словения</c:v>
                </c:pt>
                <c:pt idx="11">
                  <c:v>Югоизточна Словения</c:v>
                </c:pt>
              </c:strCache>
            </c:strRef>
          </c:cat>
          <c:val>
            <c:numRef>
              <c:f>'2'!$C$2:$C$13</c:f>
              <c:numCache>
                <c:formatCode>General</c:formatCode>
                <c:ptCount val="12"/>
                <c:pt idx="0">
                  <c:v>264</c:v>
                </c:pt>
                <c:pt idx="1">
                  <c:v>885</c:v>
                </c:pt>
                <c:pt idx="2">
                  <c:v>1041</c:v>
                </c:pt>
                <c:pt idx="3">
                  <c:v>1044</c:v>
                </c:pt>
                <c:pt idx="4">
                  <c:v>1337</c:v>
                </c:pt>
                <c:pt idx="5">
                  <c:v>1456</c:v>
                </c:pt>
                <c:pt idx="6">
                  <c:v>2137</c:v>
                </c:pt>
                <c:pt idx="7">
                  <c:v>2170</c:v>
                </c:pt>
                <c:pt idx="8">
                  <c:v>2325</c:v>
                </c:pt>
                <c:pt idx="9">
                  <c:v>2384</c:v>
                </c:pt>
                <c:pt idx="10">
                  <c:v>2555</c:v>
                </c:pt>
                <c:pt idx="11">
                  <c:v>2675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63320064"/>
        <c:axId val="323191936"/>
        <c:axId val="0"/>
      </c:bar3DChart>
      <c:catAx>
        <c:axId val="263320064"/>
        <c:scaling>
          <c:orientation val="minMax"/>
        </c:scaling>
        <c:delete val="0"/>
        <c:axPos val="l"/>
        <c:majorTickMark val="out"/>
        <c:minorTickMark val="none"/>
        <c:tickLblPos val="nextTo"/>
        <c:crossAx val="323191936"/>
        <c:crosses val="autoZero"/>
        <c:auto val="1"/>
        <c:lblAlgn val="ctr"/>
        <c:lblOffset val="100"/>
        <c:noMultiLvlLbl val="0"/>
      </c:catAx>
      <c:valAx>
        <c:axId val="32319193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6332006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лавие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22" name="Подзаглавие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bg-BG" smtClean="0"/>
              <a:t>Щракнете за редакция стил подзагл. обр.</a:t>
            </a:r>
            <a:endParaRPr kumimoji="0"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20" name="Контейнер за долния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Контейнер за номер на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Овал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авоъгълник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Правоъгълник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5" name="Контейнер за съдържание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авоъгълник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Правоъгълник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lang="bg-BG" smtClean="0"/>
              <a:t>Второ ниво</a:t>
            </a:r>
          </a:p>
          <a:p>
            <a:pPr lvl="2" eaLnBrk="1" latinLnBrk="0" hangingPunct="1"/>
            <a:r>
              <a:rPr lang="bg-BG" smtClean="0"/>
              <a:t>Трето ниво</a:t>
            </a:r>
          </a:p>
          <a:p>
            <a:pPr lvl="3" eaLnBrk="1" latinLnBrk="0" hangingPunct="1"/>
            <a:r>
              <a:rPr lang="bg-BG" smtClean="0"/>
              <a:t>Четвърто ниво</a:t>
            </a:r>
          </a:p>
          <a:p>
            <a:pPr lvl="4" eaLnBrk="1" latinLnBrk="0" hangingPunct="1"/>
            <a:r>
              <a:rPr lang="bg-BG" smtClean="0"/>
              <a:t>Пето ниво</a:t>
            </a:r>
            <a:endParaRPr kumimoji="0"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Правоъгълник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bg-BG" smtClean="0"/>
              <a:t>Щракнете върху иконата, за да добавите картина</a:t>
            </a:r>
            <a:endParaRPr kumimoji="0" lang="en-US" dirty="0"/>
          </a:p>
        </p:txBody>
      </p:sp>
      <p:sp>
        <p:nvSpPr>
          <p:cNvPr id="9" name="Блоксхема: процес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Блоксхема: процес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егмент от кръг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Пръстен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Правоъгълник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Контейнер за заглавие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bg-BG" smtClean="0"/>
              <a:t>Редакт. стил загл. образец</a:t>
            </a:r>
            <a:endParaRPr kumimoji="0" lang="en-US"/>
          </a:p>
        </p:txBody>
      </p:sp>
      <p:sp>
        <p:nvSpPr>
          <p:cNvPr id="9" name="Текстов контейне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bg-BG" smtClean="0"/>
              <a:t>Щракнете, за да редактирате стиловете на текста в образеца</a:t>
            </a:r>
          </a:p>
          <a:p>
            <a:pPr lvl="1" eaLnBrk="1" latinLnBrk="0" hangingPunct="1"/>
            <a:r>
              <a:rPr kumimoji="0" lang="bg-BG" smtClean="0"/>
              <a:t>Второ ниво</a:t>
            </a:r>
          </a:p>
          <a:p>
            <a:pPr lvl="2" eaLnBrk="1" latinLnBrk="0" hangingPunct="1"/>
            <a:r>
              <a:rPr kumimoji="0" lang="bg-BG" smtClean="0"/>
              <a:t>Трето ниво</a:t>
            </a:r>
          </a:p>
          <a:p>
            <a:pPr lvl="3" eaLnBrk="1" latinLnBrk="0" hangingPunct="1"/>
            <a:r>
              <a:rPr kumimoji="0" lang="bg-BG" smtClean="0"/>
              <a:t>Четвърто ниво</a:t>
            </a:r>
          </a:p>
          <a:p>
            <a:pPr lvl="4" eaLnBrk="1" latinLnBrk="0" hangingPunct="1"/>
            <a:r>
              <a:rPr kumimoji="0" lang="bg-BG" smtClean="0"/>
              <a:t>Пето ниво</a:t>
            </a:r>
            <a:endParaRPr kumimoji="0" lang="en-US"/>
          </a:p>
        </p:txBody>
      </p:sp>
      <p:sp>
        <p:nvSpPr>
          <p:cNvPr id="24" name="Контейнер за дата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105CF252-667E-425D-B704-D3C63699D057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10" name="Контейнер за долния колонтитул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Контейнер за номер на слайда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8818039-8528-46DA-9EB5-20D22FC6799C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Правоъгълник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9144000" cy="686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авоъгълник 3"/>
          <p:cNvSpPr/>
          <p:nvPr/>
        </p:nvSpPr>
        <p:spPr>
          <a:xfrm>
            <a:off x="152400" y="1496291"/>
            <a:ext cx="5943600" cy="1143000"/>
          </a:xfrm>
          <a:prstGeom prst="rect">
            <a:avLst/>
          </a:prstGeom>
        </p:spPr>
        <p:txBody>
          <a:bodyPr>
            <a:prstTxWarp prst="textDoubleWave1">
              <a:avLst/>
            </a:prstTxWarp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r>
              <a:rPr lang="ru-RU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Статистическо изследване на пандемията Covid 19 в </a:t>
            </a:r>
            <a:r>
              <a:rPr lang="bg-BG" sz="2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Словения</a:t>
            </a:r>
            <a:endParaRPr lang="en-US" sz="28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Правоъгълник 4"/>
          <p:cNvSpPr/>
          <p:nvPr/>
        </p:nvSpPr>
        <p:spPr>
          <a:xfrm>
            <a:off x="152400" y="5105400"/>
            <a:ext cx="4876800" cy="1015663"/>
          </a:xfrm>
          <a:prstGeom prst="rect">
            <a:avLst/>
          </a:prstGeom>
        </p:spPr>
        <p:txBody>
          <a:bodyPr wrap="square">
            <a:spAutoFit/>
            <a:scene3d>
              <a:camera prst="perspectiveContrastingLeftFacing"/>
              <a:lightRig rig="threePt" dir="t"/>
            </a:scene3d>
          </a:bodyPr>
          <a:lstStyle/>
          <a:p>
            <a:pPr algn="ctr"/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0000" endA="300" endPos="50000" dist="29997" dir="5400000" sy="-100000" algn="bl" rotWithShape="0"/>
                </a:effectLst>
              </a:rPr>
              <a:t>Курсова задача по СМОИ</a:t>
            </a:r>
          </a:p>
          <a:p>
            <a:pPr algn="ctr"/>
            <a:r>
              <a:rPr lang="ru-RU" sz="28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0000" endA="300" endPos="50000" dist="29997" dir="5400000" sy="-100000" algn="bl" rotWithShape="0"/>
                </a:effectLst>
              </a:rPr>
              <a:t>Май </a:t>
            </a:r>
            <a:r>
              <a:rPr lang="ru-RU" sz="32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  <a:reflection blurRad="6350" stA="50000" endA="300" endPos="50000" dist="29997" dir="5400000" sy="-100000" algn="bl" rotWithShape="0"/>
                </a:effectLst>
              </a:rPr>
              <a:t>2020</a:t>
            </a:r>
            <a:endParaRPr lang="ru-RU" sz="28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  <a:reflection blurRad="6350" stA="50000" endA="300" endPos="5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435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770227"/>
            <a:ext cx="7862789" cy="5478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0844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43600" cy="39133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Картина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301" y="2514600"/>
            <a:ext cx="4840699" cy="4495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553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990600"/>
            <a:ext cx="4807527" cy="5181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Диаграма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9230396"/>
              </p:ext>
            </p:extLst>
          </p:nvPr>
        </p:nvGraphicFramePr>
        <p:xfrm>
          <a:off x="4114799" y="0"/>
          <a:ext cx="5036127" cy="685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43639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12618"/>
            <a:ext cx="4419600" cy="5638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Картина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552" y="1295400"/>
            <a:ext cx="4996913" cy="4842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285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14301"/>
            <a:ext cx="4648200" cy="3733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990601"/>
            <a:ext cx="5472545" cy="58673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700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52400"/>
            <a:ext cx="5448300" cy="4191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851" y="2095500"/>
            <a:ext cx="5269149" cy="4762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383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49936"/>
            <a:ext cx="5315096" cy="4088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760" y="2667001"/>
            <a:ext cx="6794876" cy="4191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5294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98980"/>
            <a:ext cx="4982614" cy="3832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667475"/>
            <a:ext cx="5742710" cy="51905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995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-152400"/>
            <a:ext cx="5349240" cy="4114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779557"/>
            <a:ext cx="6172200" cy="40784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5153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45" y="-152400"/>
            <a:ext cx="4953000" cy="381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59" y="1600201"/>
            <a:ext cx="5817141" cy="5257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9792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онтейнер за съдържание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2400"/>
            <a:ext cx="4346575" cy="651986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Правоъгълник 4"/>
          <p:cNvSpPr/>
          <p:nvPr/>
        </p:nvSpPr>
        <p:spPr>
          <a:xfrm>
            <a:off x="5841451" y="1981200"/>
            <a:ext cx="2993127" cy="166199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bg-BG" sz="5400" b="1" cap="none" spc="0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Михаела</a:t>
            </a:r>
          </a:p>
          <a:p>
            <a:pPr algn="ctr"/>
            <a:r>
              <a:rPr lang="bg-BG" sz="48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Малинова</a:t>
            </a:r>
            <a:endParaRPr lang="bg-BG" sz="5400" b="1" cap="none" spc="0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330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838200"/>
            <a:ext cx="8251253" cy="536069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5637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1" y="838200"/>
            <a:ext cx="8292440" cy="53070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1249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66800" y="2133600"/>
            <a:ext cx="7879080" cy="1524000"/>
          </a:xfrm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275" endPos="40000" dist="101600" dir="5400000" sy="-100000" algn="bl" rotWithShape="0"/>
          </a:effectLst>
        </p:spPr>
        <p:txBody>
          <a:bodyPr>
            <a:prstTxWarp prst="textArchDown">
              <a:avLst/>
            </a:prstTxWarp>
            <a:normAutofit/>
          </a:bodyPr>
          <a:lstStyle/>
          <a:p>
            <a:pPr algn="ctr"/>
            <a:r>
              <a:rPr lang="bg-BG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Благодаря за вниманието!</a:t>
            </a:r>
            <a:br>
              <a:rPr lang="bg-BG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</a:br>
            <a:r>
              <a:rPr lang="en-US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Hvala za vašo pozornost!</a:t>
            </a:r>
          </a:p>
        </p:txBody>
      </p:sp>
    </p:spTree>
    <p:extLst>
      <p:ext uri="{BB962C8B-B14F-4D97-AF65-F5344CB8AC3E}">
        <p14:creationId xmlns:p14="http://schemas.microsoft.com/office/powerpoint/2010/main" val="259601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607" cy="685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9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1" y="1893743"/>
            <a:ext cx="9164782" cy="4964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1" y="0"/>
            <a:ext cx="9164782" cy="513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914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143000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bg-BG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Любляна-зелената столица на Европа</a:t>
            </a:r>
            <a:endParaRPr lang="en-US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4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349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7848600" cy="114300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Първата двойка съпрузи алпинисти, достигнали до връх Еверест, са от </a:t>
            </a:r>
            <a:r>
              <a:rPr lang="ru-RU" sz="3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Словения</a:t>
            </a:r>
            <a:endParaRPr lang="en-US" sz="32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1600200"/>
            <a:ext cx="8166711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337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90600" y="0"/>
            <a:ext cx="7498080" cy="1143000"/>
          </a:xfrm>
        </p:spPr>
        <p:txBody>
          <a:bodyPr>
            <a:noAutofit/>
          </a:bodyPr>
          <a:lstStyle/>
          <a:p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Национален парк Триглав е един от най-старите в Европа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82" y="1473200"/>
            <a:ext cx="8077200" cy="538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82" y="1143000"/>
            <a:ext cx="6934200" cy="4625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742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990600" y="76200"/>
            <a:ext cx="7498080" cy="1143000"/>
          </a:xfrm>
        </p:spPr>
        <p:txBody>
          <a:bodyPr>
            <a:noAutofit/>
          </a:bodyPr>
          <a:lstStyle/>
          <a:p>
            <a:r>
              <a:rPr lang="ru-RU" sz="3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Най- старото </a:t>
            </a:r>
            <a:r>
              <a:rPr lang="ru-RU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вино в света се прави в словенския град Марибор</a:t>
            </a:r>
            <a:endParaRPr lang="en-US" sz="3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0400"/>
            <a:ext cx="7391400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544" y="3055016"/>
            <a:ext cx="5710238" cy="380298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7409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>
            <a:noAutofit/>
          </a:bodyPr>
          <a:lstStyle/>
          <a:p>
            <a:r>
              <a:rPr lang="ru-RU" sz="3200" b="1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Хрониките на Нарния са снимани в красивата словенска долина Сока</a:t>
            </a:r>
            <a:endParaRPr lang="en-US" sz="3200" b="1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8" y="1710833"/>
            <a:ext cx="9150927" cy="5147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8024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ънцестоене">
  <a:themeElements>
    <a:clrScheme name="Слънцестоен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лънцестоен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лънцестоен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105</TotalTime>
  <Words>73</Words>
  <Application>Microsoft Office PowerPoint</Application>
  <PresentationFormat>Презентация на цял екран (4:3)</PresentationFormat>
  <Paragraphs>12</Paragraphs>
  <Slides>22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22</vt:i4>
      </vt:variant>
    </vt:vector>
  </HeadingPairs>
  <TitlesOfParts>
    <vt:vector size="23" baseType="lpstr">
      <vt:lpstr>Слънцестоене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Любляна-зелената столица на Европа</vt:lpstr>
      <vt:lpstr>Първата двойка съпрузи алпинисти, достигнали до връх Еверест, са от Словения</vt:lpstr>
      <vt:lpstr>Национален парк Триглав е един от най-старите в Европа</vt:lpstr>
      <vt:lpstr>Най- старото вино в света се прави в словенския град Марибор</vt:lpstr>
      <vt:lpstr>Хрониките на Нарния са снимани в красивата словенска долина Сока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Благодаря за вниманието! Hvala za vašo pozornost!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Ели Малинова</dc:creator>
  <cp:lastModifiedBy>Ели Малинова</cp:lastModifiedBy>
  <cp:revision>12</cp:revision>
  <dcterms:created xsi:type="dcterms:W3CDTF">2020-05-17T19:54:51Z</dcterms:created>
  <dcterms:modified xsi:type="dcterms:W3CDTF">2020-05-28T11:44:24Z</dcterms:modified>
</cp:coreProperties>
</file>